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0_861333C7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8_6FDD00C8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08" r:id="rId5"/>
  </p:sldMasterIdLst>
  <p:notesMasterIdLst>
    <p:notesMasterId r:id="rId50"/>
  </p:notesMasterIdLst>
  <p:sldIdLst>
    <p:sldId id="270" r:id="rId6"/>
    <p:sldId id="271" r:id="rId7"/>
    <p:sldId id="272" r:id="rId8"/>
    <p:sldId id="275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4" r:id="rId23"/>
    <p:sldId id="27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87" r:id="rId37"/>
    <p:sldId id="289" r:id="rId38"/>
    <p:sldId id="290" r:id="rId39"/>
    <p:sldId id="291" r:id="rId40"/>
    <p:sldId id="292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29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43635D09-B571-EA45-BC4D-755F80EA927A}">
          <p14:sldIdLst>
            <p14:sldId id="270"/>
            <p14:sldId id="271"/>
          </p14:sldIdLst>
        </p14:section>
        <p14:section name="MID Practice Task" id="{0CE6A487-E0D8-DE43-9310-EFF52490C884}">
          <p14:sldIdLst>
            <p14:sldId id="272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Mean Reaction Time (MRT)" id="{940E269D-7A3A-A648-97C0-9094331EF03F}">
          <p14:sldIdLst>
            <p14:sldId id="274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MID Scanner Task" id="{E4EA68A3-43C9-344F-8D23-90BB6B41D410}">
          <p14:sldIdLst>
            <p14:sldId id="288"/>
            <p14:sldId id="287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293"/>
          </p14:sldIdLst>
        </p14:section>
        <p14:section name="Post-Scan Cue Ratings" id="{00258F97-C344-5447-A4EC-995BAC1C98F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359122-C091-DA00-298E-3345A2B1D375}" name="Anna Catherine Cichocki" initials="AC" userId="S::acc1920@ads.northwestern.edu::659dcbbd-fe3d-49c6-b1ad-8a761a633d97" providerId="AD"/>
  <p188:author id="{310DD350-FFB9-9846-C4A7-9F9553FDD815}" name="Nina C Kougan" initials="" userId="S::nck1870@ads.northwestern.edu::536b1eac-7e1f-4e8e-80f4-cc6c42c60e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8EE49-FB97-50C3-ECFA-3605F4394C5F}" v="16" dt="2025-04-23T15:38:26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C Kougan" userId="S::nck1870@ads.northwestern.edu::536b1eac-7e1f-4e8e-80f4-cc6c42c60eb6" providerId="AD" clId="Web-{D428EE49-FB97-50C3-ECFA-3605F4394C5F}"/>
    <pc:docChg chg="modSld">
      <pc:chgData name="Nina C Kougan" userId="S::nck1870@ads.northwestern.edu::536b1eac-7e1f-4e8e-80f4-cc6c42c60eb6" providerId="AD" clId="Web-{D428EE49-FB97-50C3-ECFA-3605F4394C5F}" dt="2025-04-23T15:38:26.890" v="12" actId="1076"/>
      <pc:docMkLst>
        <pc:docMk/>
      </pc:docMkLst>
      <pc:sldChg chg="modSp">
        <pc:chgData name="Nina C Kougan" userId="S::nck1870@ads.northwestern.edu::536b1eac-7e1f-4e8e-80f4-cc6c42c60eb6" providerId="AD" clId="Web-{D428EE49-FB97-50C3-ECFA-3605F4394C5F}" dt="2025-04-23T15:37:31.015" v="5" actId="14100"/>
        <pc:sldMkLst>
          <pc:docMk/>
          <pc:sldMk cId="1772747490" sldId="263"/>
        </pc:sldMkLst>
        <pc:picChg chg="mod">
          <ac:chgData name="Nina C Kougan" userId="S::nck1870@ads.northwestern.edu::536b1eac-7e1f-4e8e-80f4-cc6c42c60eb6" providerId="AD" clId="Web-{D428EE49-FB97-50C3-ECFA-3605F4394C5F}" dt="2025-04-23T15:37:31.015" v="5" actId="14100"/>
          <ac:picMkLst>
            <pc:docMk/>
            <pc:sldMk cId="1772747490" sldId="263"/>
            <ac:picMk id="5" creationId="{0ADA5E26-71EB-081E-CC5D-9D61B77A7694}"/>
          </ac:picMkLst>
        </pc:picChg>
      </pc:sldChg>
      <pc:sldChg chg="addSp delSp modSp">
        <pc:chgData name="Nina C Kougan" userId="S::nck1870@ads.northwestern.edu::536b1eac-7e1f-4e8e-80f4-cc6c42c60eb6" providerId="AD" clId="Web-{D428EE49-FB97-50C3-ECFA-3605F4394C5F}" dt="2025-04-23T15:37:52.953" v="6" actId="1076"/>
        <pc:sldMkLst>
          <pc:docMk/>
          <pc:sldMk cId="1876754632" sldId="264"/>
        </pc:sldMkLst>
        <pc:spChg chg="add del mod">
          <ac:chgData name="Nina C Kougan" userId="S::nck1870@ads.northwestern.edu::536b1eac-7e1f-4e8e-80f4-cc6c42c60eb6" providerId="AD" clId="Web-{D428EE49-FB97-50C3-ECFA-3605F4394C5F}" dt="2025-04-23T15:37:09.687" v="1"/>
          <ac:spMkLst>
            <pc:docMk/>
            <pc:sldMk cId="1876754632" sldId="264"/>
            <ac:spMk id="4" creationId="{AE60C6CB-5DCD-AA93-1AC3-5B50450B9FBC}"/>
          </ac:spMkLst>
        </pc:spChg>
        <pc:picChg chg="del">
          <ac:chgData name="Nina C Kougan" userId="S::nck1870@ads.northwestern.edu::536b1eac-7e1f-4e8e-80f4-cc6c42c60eb6" providerId="AD" clId="Web-{D428EE49-FB97-50C3-ECFA-3605F4394C5F}" dt="2025-04-23T15:36:05.562" v="0"/>
          <ac:picMkLst>
            <pc:docMk/>
            <pc:sldMk cId="1876754632" sldId="264"/>
            <ac:picMk id="5" creationId="{492EAE77-0391-616C-8AC9-6D769A7606FE}"/>
          </ac:picMkLst>
        </pc:picChg>
        <pc:picChg chg="add mod ord">
          <ac:chgData name="Nina C Kougan" userId="S::nck1870@ads.northwestern.edu::536b1eac-7e1f-4e8e-80f4-cc6c42c60eb6" providerId="AD" clId="Web-{D428EE49-FB97-50C3-ECFA-3605F4394C5F}" dt="2025-04-23T15:37:52.953" v="6" actId="1076"/>
          <ac:picMkLst>
            <pc:docMk/>
            <pc:sldMk cId="1876754632" sldId="264"/>
            <ac:picMk id="6" creationId="{7F911137-05D0-E5D9-A573-5A0A5FF13763}"/>
          </ac:picMkLst>
        </pc:picChg>
      </pc:sldChg>
      <pc:sldChg chg="addSp delSp modSp">
        <pc:chgData name="Nina C Kougan" userId="S::nck1870@ads.northwestern.edu::536b1eac-7e1f-4e8e-80f4-cc6c42c60eb6" providerId="AD" clId="Web-{D428EE49-FB97-50C3-ECFA-3605F4394C5F}" dt="2025-04-23T15:38:26.890" v="12" actId="1076"/>
        <pc:sldMkLst>
          <pc:docMk/>
          <pc:sldMk cId="1163186236" sldId="265"/>
        </pc:sldMkLst>
        <pc:spChg chg="del">
          <ac:chgData name="Nina C Kougan" userId="S::nck1870@ads.northwestern.edu::536b1eac-7e1f-4e8e-80f4-cc6c42c60eb6" providerId="AD" clId="Web-{D428EE49-FB97-50C3-ECFA-3605F4394C5F}" dt="2025-04-23T15:38:00.562" v="8"/>
          <ac:spMkLst>
            <pc:docMk/>
            <pc:sldMk cId="1163186236" sldId="265"/>
            <ac:spMk id="2" creationId="{FDE595B7-5667-9EA2-AC5B-B199B985E272}"/>
          </ac:spMkLst>
        </pc:spChg>
        <pc:spChg chg="add del mod">
          <ac:chgData name="Nina C Kougan" userId="S::nck1870@ads.northwestern.edu::536b1eac-7e1f-4e8e-80f4-cc6c42c60eb6" providerId="AD" clId="Web-{D428EE49-FB97-50C3-ECFA-3605F4394C5F}" dt="2025-04-23T15:38:03.359" v="9"/>
          <ac:spMkLst>
            <pc:docMk/>
            <pc:sldMk cId="1163186236" sldId="265"/>
            <ac:spMk id="4" creationId="{6FD4B54F-B9C2-FDAD-610B-2FC2559C8CFB}"/>
          </ac:spMkLst>
        </pc:spChg>
        <pc:picChg chg="del">
          <ac:chgData name="Nina C Kougan" userId="S::nck1870@ads.northwestern.edu::536b1eac-7e1f-4e8e-80f4-cc6c42c60eb6" providerId="AD" clId="Web-{D428EE49-FB97-50C3-ECFA-3605F4394C5F}" dt="2025-04-23T15:37:57.796" v="7"/>
          <ac:picMkLst>
            <pc:docMk/>
            <pc:sldMk cId="1163186236" sldId="265"/>
            <ac:picMk id="5" creationId="{76FA3271-FD3B-E579-AD78-349B48442C2D}"/>
          </ac:picMkLst>
        </pc:picChg>
        <pc:picChg chg="add mod ord">
          <ac:chgData name="Nina C Kougan" userId="S::nck1870@ads.northwestern.edu::536b1eac-7e1f-4e8e-80f4-cc6c42c60eb6" providerId="AD" clId="Web-{D428EE49-FB97-50C3-ECFA-3605F4394C5F}" dt="2025-04-23T15:38:26.890" v="12" actId="1076"/>
          <ac:picMkLst>
            <pc:docMk/>
            <pc:sldMk cId="1163186236" sldId="265"/>
            <ac:picMk id="6" creationId="{D2EDA2C1-11E5-D381-710D-450CE8BCDC2A}"/>
          </ac:picMkLst>
        </pc:picChg>
      </pc:sldChg>
    </pc:docChg>
  </pc:docChgLst>
  <pc:docChgLst>
    <pc:chgData name="Anna Catherine Cichocki" userId="S::acc1920@ads.northwestern.edu::659dcbbd-fe3d-49c6-b1ad-8a761a633d97" providerId="AD" clId="Web-{9F65141F-3B72-90C6-4D88-D96BCA5F65A8}"/>
    <pc:docChg chg="modSld">
      <pc:chgData name="Anna Catherine Cichocki" userId="S::acc1920@ads.northwestern.edu::659dcbbd-fe3d-49c6-b1ad-8a761a633d97" providerId="AD" clId="Web-{9F65141F-3B72-90C6-4D88-D96BCA5F65A8}" dt="2025-03-29T18:11:30.840" v="353"/>
      <pc:docMkLst>
        <pc:docMk/>
      </pc:docMkLst>
      <pc:sldChg chg="modNotes">
        <pc:chgData name="Anna Catherine Cichocki" userId="S::acc1920@ads.northwestern.edu::659dcbbd-fe3d-49c6-b1ad-8a761a633d97" providerId="AD" clId="Web-{9F65141F-3B72-90C6-4D88-D96BCA5F65A8}" dt="2025-03-29T17:38:47.656" v="59"/>
        <pc:sldMkLst>
          <pc:docMk/>
          <pc:sldMk cId="3835589221" sldId="257"/>
        </pc:sldMkLst>
      </pc:sldChg>
      <pc:sldChg chg="modNotes">
        <pc:chgData name="Anna Catherine Cichocki" userId="S::acc1920@ads.northwestern.edu::659dcbbd-fe3d-49c6-b1ad-8a761a633d97" providerId="AD" clId="Web-{9F65141F-3B72-90C6-4D88-D96BCA5F65A8}" dt="2025-03-29T17:43:31.787" v="224"/>
        <pc:sldMkLst>
          <pc:docMk/>
          <pc:sldMk cId="1876754632" sldId="264"/>
        </pc:sldMkLst>
      </pc:sldChg>
      <pc:sldChg chg="modSp modNotes">
        <pc:chgData name="Anna Catherine Cichocki" userId="S::acc1920@ads.northwestern.edu::659dcbbd-fe3d-49c6-b1ad-8a761a633d97" providerId="AD" clId="Web-{9F65141F-3B72-90C6-4D88-D96BCA5F65A8}" dt="2025-03-29T17:43:23.521" v="212"/>
        <pc:sldMkLst>
          <pc:docMk/>
          <pc:sldMk cId="1163186236" sldId="265"/>
        </pc:sldMkLst>
        <pc:picChg chg="mod">
          <ac:chgData name="Anna Catherine Cichocki" userId="S::acc1920@ads.northwestern.edu::659dcbbd-fe3d-49c6-b1ad-8a761a633d97" providerId="AD" clId="Web-{9F65141F-3B72-90C6-4D88-D96BCA5F65A8}" dt="2025-03-29T17:41:10.315" v="93" actId="14100"/>
          <ac:picMkLst>
            <pc:docMk/>
            <pc:sldMk cId="1163186236" sldId="265"/>
            <ac:picMk id="5" creationId="{76FA3271-FD3B-E579-AD78-349B48442C2D}"/>
          </ac:picMkLst>
        </pc:picChg>
      </pc:sldChg>
      <pc:sldChg chg="modNotes">
        <pc:chgData name="Anna Catherine Cichocki" userId="S::acc1920@ads.northwestern.edu::659dcbbd-fe3d-49c6-b1ad-8a761a633d97" providerId="AD" clId="Web-{9F65141F-3B72-90C6-4D88-D96BCA5F65A8}" dt="2025-03-29T17:46:34.869" v="260"/>
        <pc:sldMkLst>
          <pc:docMk/>
          <pc:sldMk cId="2980777008" sldId="267"/>
        </pc:sldMkLst>
      </pc:sldChg>
      <pc:sldChg chg="modNotes">
        <pc:chgData name="Anna Catherine Cichocki" userId="S::acc1920@ads.northwestern.edu::659dcbbd-fe3d-49c6-b1ad-8a761a633d97" providerId="AD" clId="Web-{9F65141F-3B72-90C6-4D88-D96BCA5F65A8}" dt="2025-03-29T18:00:07.138" v="282"/>
        <pc:sldMkLst>
          <pc:docMk/>
          <pc:sldMk cId="360557783" sldId="291"/>
        </pc:sldMkLst>
      </pc:sldChg>
      <pc:sldChg chg="modNotes">
        <pc:chgData name="Anna Catherine Cichocki" userId="S::acc1920@ads.northwestern.edu::659dcbbd-fe3d-49c6-b1ad-8a761a633d97" providerId="AD" clId="Web-{9F65141F-3B72-90C6-4D88-D96BCA5F65A8}" dt="2025-03-29T18:11:30.840" v="353"/>
        <pc:sldMkLst>
          <pc:docMk/>
          <pc:sldMk cId="1921338012" sldId="293"/>
        </pc:sldMkLst>
      </pc:sldChg>
    </pc:docChg>
  </pc:docChgLst>
  <pc:docChgLst>
    <pc:chgData name="Anna Catherine Cichocki" userId="S::acc1920@ads.northwestern.edu::659dcbbd-fe3d-49c6-b1ad-8a761a633d97" providerId="AD" clId="Web-{0C165F92-2943-D236-29AB-C6AADA1EFA97}"/>
    <pc:docChg chg="mod">
      <pc:chgData name="Anna Catherine Cichocki" userId="S::acc1920@ads.northwestern.edu::659dcbbd-fe3d-49c6-b1ad-8a761a633d97" providerId="AD" clId="Web-{0C165F92-2943-D236-29AB-C6AADA1EFA97}" dt="2025-04-10T14:32:04.533" v="0"/>
      <pc:docMkLst>
        <pc:docMk/>
      </pc:docMkLst>
    </pc:docChg>
  </pc:docChgLst>
</pc:chgInfo>
</file>

<file path=ppt/comments/modernComment_108_6FDD00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0BDA40-B3CB-4575-9578-3212E8C624F7}" authorId="{06359122-C091-DA00-298E-3345A2B1D375}" status="resolved" created="2025-04-10T14:32:04.53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76754632" sldId="264"/>
      <ac:picMk id="5" creationId="{492EAE77-0391-616C-8AC9-6D769A7606FE}"/>
    </ac:deMkLst>
    <p188:txBody>
      <a:bodyPr/>
      <a:lstStyle/>
      <a:p>
        <a:r>
          <a:rPr lang="en-US"/>
          <a:t>Nina - HERE IS WHERE IT SAYS TRIALS</a:t>
        </a:r>
      </a:p>
    </p188:txBody>
  </p188:cm>
</p188:cmLst>
</file>

<file path=ppt/comments/modernComment_110_861333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8B3877-9D74-BC42-B0B8-59257FBE45CB}" authorId="{310DD350-FFB9-9846-C4A7-9F9553FDD815}" created="2025-03-28T20:03:54.4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49405383" sldId="272"/>
      <ac:spMk id="3" creationId="{A76BCE53-73FB-9BE8-8BC7-B53A9C76E15B}"/>
      <ac:txMk cp="176" len="55">
        <ac:context len="288" hash="1498777213"/>
      </ac:txMk>
    </ac:txMkLst>
    <p188:pos x="10236200" y="1798108"/>
    <p188:txBody>
      <a:bodyPr/>
      <a:lstStyle/>
      <a:p>
        <a:r>
          <a:rPr lang="en-US"/>
          <a:t>keyboard? button box?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01F85-C411-C747-A919-CD7C3625252A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A6628-CEB7-B647-9DFF-7259BD66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HERE IS WHEN YOU SHOULD PUT DOEN THE BONUS CASH! This is the amount you could win if you do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Change language to say for every "triangle" instead of trials or 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9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Try to change the text in the code: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Top line: "we will let you know </a:t>
            </a:r>
            <a:r>
              <a:rPr lang="en-US" err="1">
                <a:latin typeface="Calibri"/>
                <a:ea typeface="Calibri"/>
                <a:cs typeface="Calibri"/>
              </a:rPr>
              <a:t>ifyou</a:t>
            </a:r>
            <a:r>
              <a:rPr lang="en-US">
                <a:latin typeface="Calibri"/>
                <a:ea typeface="Calibri"/>
                <a:cs typeface="Calibri"/>
              </a:rPr>
              <a:t> press the button in </a:t>
            </a:r>
            <a:r>
              <a:rPr lang="en-US" err="1">
                <a:latin typeface="Calibri"/>
                <a:ea typeface="Calibri"/>
                <a:cs typeface="Calibri"/>
              </a:rPr>
              <a:t>thime</a:t>
            </a:r>
            <a:r>
              <a:rPr lang="en-US">
                <a:latin typeface="Calibri"/>
                <a:ea typeface="Calibri"/>
                <a:cs typeface="Calibri"/>
              </a:rPr>
              <a:t> and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Second line: "if you won or lost money for that 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#3 say "</a:t>
            </a:r>
            <a:r>
              <a:rPr lang="en-US" err="1">
                <a:latin typeface="Calibri"/>
                <a:ea typeface="Calibri"/>
                <a:cs typeface="Calibri"/>
              </a:rPr>
              <a:t>whe</a:t>
            </a:r>
            <a:r>
              <a:rPr lang="en-US">
                <a:latin typeface="Calibri"/>
                <a:ea typeface="Calibri"/>
                <a:cs typeface="Calibri"/>
              </a:rPr>
              <a:t>" should be "when"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7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4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Change "any" to button 1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6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Leave fixation cross on the screen for 30 sec of field maps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</a:rPr>
              <a:t>"Please wait while the scan finishes"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A6628-CEB7-B647-9DFF-7259BD6643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3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1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7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8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6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36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1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32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9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0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43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F168F-92CC-5D47-BC70-9F0BB828AAD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196B89-7D0D-4147-80BF-7E20124A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6FDD00C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861333C7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C912-AFFD-6658-36BB-BA49DF3C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29" y="1608667"/>
            <a:ext cx="12005733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Monetary Incentive Delay (MID) Task BD</a:t>
            </a:r>
            <a:r>
              <a:rPr lang="en-US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 Protocol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6E5D-8413-F8CB-307A-171385D08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8328" y="4301065"/>
            <a:ext cx="4995333" cy="1330325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Affective &amp; Clinical Neuroscience Lab </a:t>
            </a:r>
          </a:p>
          <a:p>
            <a:r>
              <a:rPr lang="en-US">
                <a:solidFill>
                  <a:schemeClr val="bg1"/>
                </a:solidFill>
              </a:rPr>
              <a:t>Northwestern University</a:t>
            </a:r>
          </a:p>
          <a:p>
            <a:r>
              <a:rPr lang="en-US">
                <a:solidFill>
                  <a:schemeClr val="bg1"/>
                </a:solidFill>
              </a:rPr>
              <a:t>Last Updated: March 27, 2025</a:t>
            </a:r>
          </a:p>
        </p:txBody>
      </p:sp>
    </p:spTree>
    <p:extLst>
      <p:ext uri="{BB962C8B-B14F-4D97-AF65-F5344CB8AC3E}">
        <p14:creationId xmlns:p14="http://schemas.microsoft.com/office/powerpoint/2010/main" val="32863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5304-9638-D67E-F763-22B5580C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A7DED019-F38F-4091-B29D-BE25DF47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14825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733F-FC62-1CD9-B486-FFC3AA47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ADA5E26-71EB-081E-CC5D-9D61B77A7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947" y="0"/>
            <a:ext cx="10558105" cy="6864403"/>
          </a:xfrm>
        </p:spPr>
      </p:pic>
    </p:spTree>
    <p:extLst>
      <p:ext uri="{BB962C8B-B14F-4D97-AF65-F5344CB8AC3E}">
        <p14:creationId xmlns:p14="http://schemas.microsoft.com/office/powerpoint/2010/main" val="177274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8E0D-3F78-8C02-F1B6-A1E539DF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game&#10;&#10;AI-generated content may be incorrect.">
            <a:extLst>
              <a:ext uri="{FF2B5EF4-FFF2-40B4-BE49-F238E27FC236}">
                <a16:creationId xmlns:a16="http://schemas.microsoft.com/office/drawing/2014/main" id="{7F911137-05D0-E5D9-A573-5A0A5FF13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1883" y="-970"/>
            <a:ext cx="10613215" cy="6859037"/>
          </a:xfrm>
        </p:spPr>
      </p:pic>
    </p:spTree>
    <p:extLst>
      <p:ext uri="{BB962C8B-B14F-4D97-AF65-F5344CB8AC3E}">
        <p14:creationId xmlns:p14="http://schemas.microsoft.com/office/powerpoint/2010/main" val="1876754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2EDA2C1-11E5-D381-710D-450CE8BCD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164"/>
            <a:ext cx="10668000" cy="6873267"/>
          </a:xfrm>
        </p:spPr>
      </p:pic>
    </p:spTree>
    <p:extLst>
      <p:ext uri="{BB962C8B-B14F-4D97-AF65-F5344CB8AC3E}">
        <p14:creationId xmlns:p14="http://schemas.microsoft.com/office/powerpoint/2010/main" val="116318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153-5C3B-8516-6110-EBEBFF3A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E02D43E7-53ED-8711-E1C6-8CAB4862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79359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E747-4919-15B0-3810-B3203FF2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FF5CEE95-725B-F4DF-1714-7619E1E62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98077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5DA2-4E7D-0089-FCE8-E4DD5DB7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783A5CE-1DF2-6F6E-85E3-DF6E61D0A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76289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A4A0-D1C2-BA86-4635-F07B67E8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ADEC768-EB8F-6D0E-7554-9E754635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104183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17BA-86F5-7366-9A33-BF0096BE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MRT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28F3-8095-1B01-0FAD-927D8F24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MRT is embedded within the MID_BD2.py script and will automatically be carried over into the first run of the task</a:t>
            </a:r>
          </a:p>
          <a:p>
            <a:r>
              <a:rPr lang="en-US"/>
              <a:t>If the P’s MRT is greater than 350 </a:t>
            </a:r>
            <a:r>
              <a:rPr lang="en-US" err="1"/>
              <a:t>ms</a:t>
            </a:r>
            <a:r>
              <a:rPr lang="en-US"/>
              <a:t>, the MRT will automatically run again. Ps will only do the MRT a maximum of 2 times – if their MRT is greater than 350 the second time, the task will automatically start them at an MRT of 350. This will all be automatically tracked in the output files</a:t>
            </a:r>
          </a:p>
          <a:p>
            <a:r>
              <a:rPr lang="en-US"/>
              <a:t>The task will take a few seconds to acclimate to the scanner so please be patient</a:t>
            </a:r>
          </a:p>
          <a:p>
            <a:r>
              <a:rPr lang="en-US"/>
              <a:t>The MRT consists of 15 trials</a:t>
            </a:r>
          </a:p>
        </p:txBody>
      </p:sp>
    </p:spTree>
    <p:extLst>
      <p:ext uri="{BB962C8B-B14F-4D97-AF65-F5344CB8AC3E}">
        <p14:creationId xmlns:p14="http://schemas.microsoft.com/office/powerpoint/2010/main" val="247638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5FE42-F00E-C27B-CC3C-9A93245D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CDA7BE4-201E-E4E1-DF46-567917F6D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48376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0438-CB0C-DBA6-B93F-ACC303DD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4530-DAEE-9609-C894-4243FF20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There are 4 components of this task: the practice, mean reaction time (MRT), the scanner task, and the post-scan cue ratings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practice, MRT, and scanner task are run in </a:t>
            </a:r>
            <a:r>
              <a:rPr lang="en-US" err="1">
                <a:solidFill>
                  <a:schemeClr val="bg1"/>
                </a:solidFill>
              </a:rPr>
              <a:t>PsychoPy</a:t>
            </a:r>
            <a:r>
              <a:rPr lang="en-US">
                <a:solidFill>
                  <a:schemeClr val="bg1"/>
                </a:solidFill>
              </a:rPr>
              <a:t>; the post-scan cue ratings are collected via </a:t>
            </a:r>
            <a:r>
              <a:rPr lang="en-US" err="1">
                <a:solidFill>
                  <a:schemeClr val="bg1"/>
                </a:solidFill>
              </a:rPr>
              <a:t>REDCap</a:t>
            </a:r>
            <a:endParaRPr lang="en-US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Black slides are actual task slides the participant will see, white slides are additional  notes for understanding and proper administration</a:t>
            </a:r>
          </a:p>
          <a:p>
            <a:pPr lvl="1" algn="l"/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F245-D12E-F811-6BFA-641CCCC6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A575BD8-48ED-FE64-BFE6-A20FC326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34270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80CC-EB98-69F1-9B42-00BD5DA4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EBD3B8C-3677-E01B-CCC0-ED823530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09533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75F-B277-923E-695D-1B29EDD8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CFBD9F8-E2A4-1C38-3BEC-EEDF71125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14794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FC16-416A-45D3-54B6-38467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B328AEC9-E83A-E4C4-3BA0-B1548990C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67" y="15147"/>
            <a:ext cx="10562465" cy="6827705"/>
          </a:xfrm>
        </p:spPr>
      </p:pic>
    </p:spTree>
    <p:extLst>
      <p:ext uri="{BB962C8B-B14F-4D97-AF65-F5344CB8AC3E}">
        <p14:creationId xmlns:p14="http://schemas.microsoft.com/office/powerpoint/2010/main" val="286940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A7A9-5F66-1133-AC76-F49F7C05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2BE218CD-EDBF-DDE4-512C-FC0E19090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66" y="-13490"/>
            <a:ext cx="10651067" cy="6884979"/>
          </a:xfrm>
        </p:spPr>
      </p:pic>
    </p:spTree>
    <p:extLst>
      <p:ext uri="{BB962C8B-B14F-4D97-AF65-F5344CB8AC3E}">
        <p14:creationId xmlns:p14="http://schemas.microsoft.com/office/powerpoint/2010/main" val="415793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BEA7-73BA-0E82-FD7E-4F8206F0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75B8A72-806A-820B-1CD4-A4F5EA214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324739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20BB-CB4C-035B-A07B-27D2E8C9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2746757-D5F7-6EC0-01BF-E512836F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</p:spPr>
      </p:pic>
    </p:spTree>
    <p:extLst>
      <p:ext uri="{BB962C8B-B14F-4D97-AF65-F5344CB8AC3E}">
        <p14:creationId xmlns:p14="http://schemas.microsoft.com/office/powerpoint/2010/main" val="69489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D5A1-BFB9-2D83-68BA-D45A1231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F0441F24-0290-7CC1-6500-3FD06919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72490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F65B-0983-7307-6B44-707474F5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triangle on a black background&#10;&#10;AI-generated content may be incorrect.">
            <a:extLst>
              <a:ext uri="{FF2B5EF4-FFF2-40B4-BE49-F238E27FC236}">
                <a16:creationId xmlns:a16="http://schemas.microsoft.com/office/drawing/2014/main" id="{E9FEEC89-5D5C-BF71-9691-4210597EE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252934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3509-75D3-6811-0494-B9EF993D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0A30-4F5F-0529-B3A7-26068666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1A10C8C4-9194-F9D4-0941-63BD9B76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88987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BFEB9-CB1B-5148-5FF7-F4CED940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B6D1-7740-6016-6281-EE6CDC1C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MID Practice Task Notes (Pre-Scan)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CE53-73FB-9BE8-8BC7-B53A9C76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practice task is completed OUTSIDE of the MRI scanner beforehand so participants can learn the task instructions and ask any clarifying 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Participants will use the #1 or #6 key on the computer keyboard as their “button”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Use the RA manual to practice reading from the script</a:t>
            </a:r>
          </a:p>
          <a:p>
            <a:pPr lvl="1" algn="l"/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53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FE78-A991-A884-4A23-E1E33B2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33ACBD9-53E2-B2BC-03DE-2E04031C2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016919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EEBD-7A5A-9F13-AA3B-9B3CF86A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0F53-3629-AFF8-42CE-78BC5B94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 Scanner Task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8203-ECED-B2D4-6A51-26DF1E207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The actual task will begin automatically after the MRT, and will start with the instructions</a:t>
            </a:r>
          </a:p>
          <a:p>
            <a:r>
              <a:rPr lang="en-US"/>
              <a:t>Once the P is ready, you will start the scan sequence on the MRI computer</a:t>
            </a:r>
          </a:p>
          <a:p>
            <a:r>
              <a:rPr lang="en-US"/>
              <a:t>The task consists of two runs, and each run has 36 trials (6 trials per trial type)</a:t>
            </a:r>
          </a:p>
          <a:p>
            <a:r>
              <a:rPr lang="en-US"/>
              <a:t>Each run has its own sequence on the MRI computer</a:t>
            </a:r>
          </a:p>
          <a:p>
            <a:r>
              <a:rPr lang="en-US"/>
              <a:t>There is another set of instructions between runs for the Ps convenience; only read them aloud if they struggled during run 1</a:t>
            </a:r>
          </a:p>
          <a:p>
            <a:r>
              <a:rPr lang="en-US"/>
              <a:t>The task script automatically end – do not manually abort the script</a:t>
            </a:r>
          </a:p>
        </p:txBody>
      </p:sp>
    </p:spTree>
    <p:extLst>
      <p:ext uri="{BB962C8B-B14F-4D97-AF65-F5344CB8AC3E}">
        <p14:creationId xmlns:p14="http://schemas.microsoft.com/office/powerpoint/2010/main" val="395806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0E0B5-6A50-AF58-1141-EB4F82FB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9369C7A-DDAF-BA70-2C49-D2622C41A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942922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8400-F900-D54A-5132-73126EFD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BFE47F2-4ACE-6FA2-2F08-20EC21EE8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4188492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99A7-C947-56DD-1BFF-430BC272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game&#10;&#10;AI-generated content may be incorrect.">
            <a:extLst>
              <a:ext uri="{FF2B5EF4-FFF2-40B4-BE49-F238E27FC236}">
                <a16:creationId xmlns:a16="http://schemas.microsoft.com/office/drawing/2014/main" id="{B16EC7E2-FB48-E92C-A56B-0EBC6E557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66" y="-26979"/>
            <a:ext cx="10651067" cy="6884979"/>
          </a:xfrm>
        </p:spPr>
      </p:pic>
    </p:spTree>
    <p:extLst>
      <p:ext uri="{BB962C8B-B14F-4D97-AF65-F5344CB8AC3E}">
        <p14:creationId xmlns:p14="http://schemas.microsoft.com/office/powerpoint/2010/main" val="3627427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B3F4965-5E4D-C9BF-6E7F-E77F134A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69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60557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CB59-4562-7D43-2449-0D70499E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8213500-C56E-A322-95F6-C010AD9C0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837857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9740-E45D-85F3-88CE-2126F132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F986D950-83EC-787D-E2CF-2F87D9E4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317931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F158-993A-604C-6CE1-5932EA6B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 shot of a game&#10;&#10;AI-generated content may be incorrect.">
            <a:extLst>
              <a:ext uri="{FF2B5EF4-FFF2-40B4-BE49-F238E27FC236}">
                <a16:creationId xmlns:a16="http://schemas.microsoft.com/office/drawing/2014/main" id="{EC09919C-29E7-AAD2-E017-EBA5F903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353268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938C0-859B-B48C-E582-4EE9FF477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150EF-088B-FF5D-A213-454F83C7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B0CFF7EC-FE6A-D1B8-BDE5-76C9BFB22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400107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C333-0E33-F9FD-7793-DA404F18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E0CAD-0995-042A-BAD3-75831B1C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C9013E6-1D55-9FFA-F4D0-A5C6868B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722602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1919-33BC-DD22-8F5B-7DDFEFB8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triangle on a black background&#10;&#10;AI-generated content may be incorrect.">
            <a:extLst>
              <a:ext uri="{FF2B5EF4-FFF2-40B4-BE49-F238E27FC236}">
                <a16:creationId xmlns:a16="http://schemas.microsoft.com/office/drawing/2014/main" id="{C680247A-7237-C743-57AD-172F321E6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282069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3584-6E5D-64CB-FC09-054F635B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7587-B5AA-CF97-9CD4-D70E9428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9921E552-65ED-81E8-B412-0991C01A9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160691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6809-5D61-4612-2EE4-9FD14581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7E8661B-3A6D-BAFD-FEB3-5F2827D6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3109049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42E7E-27F6-9005-845C-94452DDB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5693-A076-8C3C-A16A-6C254FA4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white cross in the middle of a black background&#10;&#10;AI-generated content may be incorrect.">
            <a:extLst>
              <a:ext uri="{FF2B5EF4-FFF2-40B4-BE49-F238E27FC236}">
                <a16:creationId xmlns:a16="http://schemas.microsoft.com/office/drawing/2014/main" id="{0C24B586-F2B7-249E-45DB-592E0A291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3" y="0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3394361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DDCD-1B76-755B-1380-ACA2FB66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C79DA0D-3FEE-AD5E-95BE-3C3570E6A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33" y="-1"/>
            <a:ext cx="10609333" cy="6858001"/>
          </a:xfrm>
        </p:spPr>
      </p:pic>
    </p:spTree>
    <p:extLst>
      <p:ext uri="{BB962C8B-B14F-4D97-AF65-F5344CB8AC3E}">
        <p14:creationId xmlns:p14="http://schemas.microsoft.com/office/powerpoint/2010/main" val="192133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6400-F947-6A7B-3BAF-06FB1665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EE4ED4A-3BE3-54B7-ADF1-268E0A10E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383558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A0D7-4BF2-B84C-A473-5F5923A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297878DD-F329-4454-E307-8A19890AC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4532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21FD-5BC7-9DA1-27E1-56164508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21D08F7C-F098-754B-735B-13E0C1EA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119116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F198-B038-0788-F052-F7B31B04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352D2C3-F494-F92D-E276-58DC2DE1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284304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E255-C4BB-7A45-7F3C-28F81418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triangle on a black background&#10;&#10;AI-generated content may be incorrect.">
            <a:extLst>
              <a:ext uri="{FF2B5EF4-FFF2-40B4-BE49-F238E27FC236}">
                <a16:creationId xmlns:a16="http://schemas.microsoft.com/office/drawing/2014/main" id="{61BB2CEE-9626-73FF-B6DB-FBCE58F79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34" y="0"/>
            <a:ext cx="10609331" cy="6858000"/>
          </a:xfrm>
        </p:spPr>
      </p:pic>
    </p:spTree>
    <p:extLst>
      <p:ext uri="{BB962C8B-B14F-4D97-AF65-F5344CB8AC3E}">
        <p14:creationId xmlns:p14="http://schemas.microsoft.com/office/powerpoint/2010/main" val="429431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5799b116-8a13-40cc-b380-d7ec8c1bc3a9" xsi:nil="true"/>
    <TaxCatchAll xmlns="efce84db-8738-4c7b-9bdc-65b9500871f6" xsi:nil="true"/>
    <lcf76f155ced4ddcb4097134ff3c332f xmlns="5799b116-8a13-40cc-b380-d7ec8c1bc3a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BFC86E30F8142A07F1EDC614AAC56" ma:contentTypeVersion="19" ma:contentTypeDescription="Create a new document." ma:contentTypeScope="" ma:versionID="342591b98c054477a0d4fbfb0cf3052c">
  <xsd:schema xmlns:xsd="http://www.w3.org/2001/XMLSchema" xmlns:xs="http://www.w3.org/2001/XMLSchema" xmlns:p="http://schemas.microsoft.com/office/2006/metadata/properties" xmlns:ns2="5799b116-8a13-40cc-b380-d7ec8c1bc3a9" xmlns:ns3="9eb32c9b-f460-42ad-8499-5b55e46f71dc" xmlns:ns4="efce84db-8738-4c7b-9bdc-65b9500871f6" targetNamespace="http://schemas.microsoft.com/office/2006/metadata/properties" ma:root="true" ma:fieldsID="82b2b380bb044783364b5e96ebc901f8" ns2:_="" ns3:_="" ns4:_="">
    <xsd:import namespace="5799b116-8a13-40cc-b380-d7ec8c1bc3a9"/>
    <xsd:import namespace="9eb32c9b-f460-42ad-8499-5b55e46f71d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a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9b116-8a13-40cc-b380-d7ec8c1bc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ate" ma:index="10" nillable="true" ma:displayName="Date" ma:format="DateTime" ma:internalName="Date">
      <xsd:simpleType>
        <xsd:restriction base="dms:DateTim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32c9b-f460-42ad-8499-5b55e46f71d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5eca751-5572-48ae-b87f-0d9aa4ce19bb}" ma:internalName="TaxCatchAll" ma:showField="CatchAllData" ma:web="9eb32c9b-f460-42ad-8499-5b55e46f71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3E959D-BA13-4198-9C39-A7DA5348B46E}">
  <ds:schemaRefs>
    <ds:schemaRef ds:uri="5799b116-8a13-40cc-b380-d7ec8c1bc3a9"/>
    <ds:schemaRef ds:uri="efce84db-8738-4c7b-9bdc-65b9500871f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E25639E-326C-496A-A7A6-E30E1713E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2CE39D-2BA8-4C2D-BB9C-03948143B115}">
  <ds:schemaRefs>
    <ds:schemaRef ds:uri="5799b116-8a13-40cc-b380-d7ec8c1bc3a9"/>
    <ds:schemaRef ds:uri="9eb32c9b-f460-42ad-8499-5b55e46f71dc"/>
    <ds:schemaRef ds:uri="efce84db-8738-4c7b-9bdc-65b9500871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44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1_Office Theme</vt:lpstr>
      <vt:lpstr>Monetary Incentive Delay (MID) Task BD2 Protocol</vt:lpstr>
      <vt:lpstr>Notes</vt:lpstr>
      <vt:lpstr>MID Practice Task Notes (Pre-Scan)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MRT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 Scanner Task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Nina C Kougan</dc:creator>
  <cp:revision>13</cp:revision>
  <dcterms:created xsi:type="dcterms:W3CDTF">2025-03-28T01:24:19Z</dcterms:created>
  <dcterms:modified xsi:type="dcterms:W3CDTF">2025-04-23T15:38:35Z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0x010100904BFC86E30F8142A07F1EDC614AAC56</vt:lpwstr>
  </property>
  <property fmtid="{D5CDD505-2E9C-101B-9397-08002B2CF9AE}" pid="3" name="MediaServiceImageTags">
    <vt:lpwstr/>
  </property>
</Properties>
</file>